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573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188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4946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8559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47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3223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0001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40462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10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6374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456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748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778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2311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63434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1991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88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7858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957843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2439894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66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389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3699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582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8160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3647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14340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235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4757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786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98125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1049738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4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37353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29533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098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158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1980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097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128513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9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502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803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31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24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91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491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173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108520" y="242632"/>
            <a:ext cx="9252520" cy="4278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dirty="0" smtClean="0"/>
              <a:t> </a:t>
            </a:r>
            <a:r>
              <a:rPr lang="en-US" sz="3200" dirty="0"/>
              <a:t>Test construction and </a:t>
            </a:r>
            <a:r>
              <a:rPr lang="en-US" sz="3200" dirty="0" smtClean="0"/>
              <a:t>Administration</a:t>
            </a:r>
            <a:endParaRPr lang="en-US" sz="3200" dirty="0"/>
          </a:p>
          <a:p>
            <a:pPr algn="ctr"/>
            <a:r>
              <a:rPr lang="en-US" sz="4000" dirty="0" smtClean="0"/>
              <a:t>Fourth grade </a:t>
            </a:r>
          </a:p>
          <a:p>
            <a:pPr algn="ctr"/>
            <a:r>
              <a:rPr lang="en-US" sz="4000" dirty="0" smtClean="0"/>
              <a:t>English department </a:t>
            </a:r>
          </a:p>
          <a:p>
            <a:pPr algn="l"/>
            <a:r>
              <a:rPr lang="en-US" sz="3600" dirty="0" smtClean="0"/>
              <a:t> College of Education ((for hum sciences))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4000" smtClean="0">
                <a:solidFill>
                  <a:schemeClr val="accent1">
                    <a:lumMod val="75000"/>
                  </a:schemeClr>
                </a:solidFill>
              </a:rPr>
              <a:t>Lecture </a:t>
            </a:r>
            <a:r>
              <a:rPr lang="en-US" sz="400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ar-IQ" sz="40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0" y="602128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Asst.prof.Dr.Zainab Al-</a:t>
            </a:r>
            <a:r>
              <a:rPr lang="en-US" sz="4000" b="1" dirty="0" err="1" smtClean="0">
                <a:solidFill>
                  <a:srgbClr val="0070C0"/>
                </a:solidFill>
              </a:rPr>
              <a:t>sadi</a:t>
            </a:r>
            <a:endParaRPr lang="ar-IQ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2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19672" y="12242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prstClr val="black"/>
                </a:solidFill>
              </a:rPr>
              <a:t>Chapter Five Testing Reading Comprehension</a:t>
            </a:r>
            <a:endParaRPr lang="ar-IQ" b="1" dirty="0">
              <a:solidFill>
                <a:prstClr val="black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79512" y="764704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prstClr val="black"/>
                </a:solidFill>
              </a:rPr>
              <a:t>Reading is a key skill for every teacher of English language.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/>
            <a:endParaRPr lang="en-US" b="1" dirty="0" smtClean="0">
              <a:solidFill>
                <a:prstClr val="black"/>
              </a:solidFill>
            </a:endParaRPr>
          </a:p>
          <a:p>
            <a:pPr algn="l"/>
            <a:r>
              <a:rPr lang="en-US" b="1" dirty="0" smtClean="0">
                <a:solidFill>
                  <a:prstClr val="black"/>
                </a:solidFill>
              </a:rPr>
              <a:t>It </a:t>
            </a:r>
            <a:r>
              <a:rPr lang="en-US" b="1" dirty="0">
                <a:solidFill>
                  <a:prstClr val="black"/>
                </a:solidFill>
              </a:rPr>
              <a:t>is a complex </a:t>
            </a:r>
            <a:r>
              <a:rPr lang="en-US" b="1" dirty="0" smtClean="0">
                <a:solidFill>
                  <a:prstClr val="black"/>
                </a:solidFill>
              </a:rPr>
              <a:t>skill </a:t>
            </a:r>
            <a:r>
              <a:rPr lang="en-US" b="1" dirty="0">
                <a:solidFill>
                  <a:prstClr val="black"/>
                </a:solidFill>
              </a:rPr>
              <a:t>that includes both bottom-up skills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/>
            <a:endParaRPr lang="en-US" b="1" dirty="0" smtClean="0">
              <a:solidFill>
                <a:prstClr val="black"/>
              </a:solidFill>
            </a:endParaRPr>
          </a:p>
          <a:p>
            <a:pPr algn="l"/>
            <a:r>
              <a:rPr lang="en-US" b="1" dirty="0" smtClean="0">
                <a:solidFill>
                  <a:prstClr val="black"/>
                </a:solidFill>
              </a:rPr>
              <a:t>(</a:t>
            </a:r>
            <a:r>
              <a:rPr lang="en-US" b="1" dirty="0">
                <a:solidFill>
                  <a:prstClr val="black"/>
                </a:solidFill>
              </a:rPr>
              <a:t>recognizing and making sense of  </a:t>
            </a:r>
            <a:r>
              <a:rPr lang="en-US" b="1" dirty="0" smtClean="0">
                <a:solidFill>
                  <a:prstClr val="black"/>
                </a:solidFill>
              </a:rPr>
              <a:t>letters</a:t>
            </a:r>
            <a:r>
              <a:rPr lang="en-US" b="1" dirty="0">
                <a:solidFill>
                  <a:prstClr val="black"/>
                </a:solidFill>
              </a:rPr>
              <a:t>, words, and sentences),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/>
            <a:endParaRPr lang="en-US" b="1" dirty="0" smtClean="0">
              <a:solidFill>
                <a:prstClr val="black"/>
              </a:solidFill>
            </a:endParaRPr>
          </a:p>
          <a:p>
            <a:pPr algn="l"/>
            <a:r>
              <a:rPr lang="en-US" b="1" dirty="0" smtClean="0">
                <a:solidFill>
                  <a:prstClr val="black"/>
                </a:solidFill>
              </a:rPr>
              <a:t>and </a:t>
            </a:r>
            <a:r>
              <a:rPr lang="en-US" b="1" dirty="0">
                <a:solidFill>
                  <a:prstClr val="black"/>
                </a:solidFill>
              </a:rPr>
              <a:t>top-down processing that </a:t>
            </a:r>
            <a:r>
              <a:rPr lang="en-US" b="1" dirty="0" smtClean="0">
                <a:solidFill>
                  <a:prstClr val="black"/>
                </a:solidFill>
              </a:rPr>
              <a:t>deals </a:t>
            </a:r>
            <a:r>
              <a:rPr lang="en-US" b="1" dirty="0">
                <a:solidFill>
                  <a:prstClr val="black"/>
                </a:solidFill>
              </a:rPr>
              <a:t>with </a:t>
            </a:r>
            <a:r>
              <a:rPr lang="en-US" b="1" dirty="0" smtClean="0">
                <a:solidFill>
                  <a:prstClr val="black"/>
                </a:solidFill>
              </a:rPr>
              <a:t>whole texts .  </a:t>
            </a:r>
          </a:p>
          <a:p>
            <a:pPr algn="l"/>
            <a:endParaRPr lang="en-US" b="1" dirty="0" smtClean="0">
              <a:solidFill>
                <a:prstClr val="black"/>
              </a:solidFill>
            </a:endParaRPr>
          </a:p>
          <a:p>
            <a:pPr algn="l"/>
            <a:r>
              <a:rPr lang="en-US" b="1" dirty="0" smtClean="0">
                <a:solidFill>
                  <a:prstClr val="black"/>
                </a:solidFill>
              </a:rPr>
              <a:t>Most </a:t>
            </a:r>
            <a:r>
              <a:rPr lang="en-US" b="1" dirty="0">
                <a:solidFill>
                  <a:prstClr val="black"/>
                </a:solidFill>
              </a:rPr>
              <a:t>language teachers, therefore, assess reading through the component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/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 smtClean="0">
                <a:solidFill>
                  <a:prstClr val="black"/>
                </a:solidFill>
              </a:rPr>
              <a:t>subskills</a:t>
            </a:r>
            <a:r>
              <a:rPr lang="en-US" b="1" dirty="0">
                <a:solidFill>
                  <a:prstClr val="black"/>
                </a:solidFill>
              </a:rPr>
              <a:t>. Coombe et al (2007) believe that when assessing reading, a teacher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/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 smtClean="0">
                <a:solidFill>
                  <a:prstClr val="black"/>
                </a:solidFill>
              </a:rPr>
              <a:t>should </a:t>
            </a:r>
            <a:r>
              <a:rPr lang="en-US" b="1" dirty="0">
                <a:solidFill>
                  <a:prstClr val="black"/>
                </a:solidFill>
              </a:rPr>
              <a:t>remember the following:</a:t>
            </a: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1867" y="332656"/>
            <a:ext cx="865951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solidFill>
                  <a:prstClr val="black"/>
                </a:solidFill>
              </a:rPr>
              <a:t>1- Make sure your assessment matches your reading program.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Test the skills you teach, and consider the target situation of your learners when developing reading assessment.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2- Sample </a:t>
            </a:r>
            <a:r>
              <a:rPr lang="en-US" b="1" dirty="0">
                <a:solidFill>
                  <a:prstClr val="black"/>
                </a:solidFill>
              </a:rPr>
              <a:t>a range of reading subskills with different task types. Variety is good, but use four to ten items for each task type to avoid students' scores being affected by constant adjustment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to different tasks.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3- </a:t>
            </a:r>
            <a:r>
              <a:rPr lang="en-US" b="1" dirty="0">
                <a:solidFill>
                  <a:prstClr val="black"/>
                </a:solidFill>
              </a:rPr>
              <a:t>Choose a range of text types appropriate to your program.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Consider your students' background knowledge and interests in selecting texts. Some familiarity with the topic or vocabulary aids comprehension. Never use texts that </a:t>
            </a:r>
            <a:r>
              <a:rPr lang="en-US" b="1" dirty="0" smtClean="0">
                <a:solidFill>
                  <a:prstClr val="black"/>
                </a:solidFill>
              </a:rPr>
              <a:t>students have </a:t>
            </a:r>
            <a:r>
              <a:rPr lang="en-US" b="1" dirty="0">
                <a:solidFill>
                  <a:prstClr val="black"/>
                </a:solidFill>
              </a:rPr>
              <a:t>already read.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4- </a:t>
            </a:r>
            <a:r>
              <a:rPr lang="en-US" b="1" dirty="0">
                <a:solidFill>
                  <a:prstClr val="black"/>
                </a:solidFill>
              </a:rPr>
              <a:t>Use both prose and non-linear texts. Do not forget that many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daily reading tasks use non-linear texts such as diagrams, graphs, maps, and schedules. If you teach students to read non-linear texts, then by all means include them </a:t>
            </a:r>
            <a:r>
              <a:rPr lang="en-US" b="1" dirty="0" smtClean="0">
                <a:solidFill>
                  <a:prstClr val="black"/>
                </a:solidFill>
              </a:rPr>
              <a:t>in assessment</a:t>
            </a:r>
            <a:r>
              <a:rPr lang="en-US" b="1" dirty="0">
                <a:solidFill>
                  <a:prstClr val="black"/>
                </a:solidFill>
              </a:rPr>
              <a:t>. Remember: Good assessment mirrors </a:t>
            </a:r>
            <a:r>
              <a:rPr lang="en-US" b="1" dirty="0" smtClean="0">
                <a:solidFill>
                  <a:prstClr val="black"/>
                </a:solidFill>
              </a:rPr>
              <a:t>actual teaching.</a:t>
            </a:r>
            <a:endParaRPr lang="en-US" b="1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555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0365" y="116632"/>
            <a:ext cx="849694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solidFill>
                  <a:prstClr val="black"/>
                </a:solidFill>
              </a:rPr>
              <a:t>5- Use authentic or adapted texts whenever possible. Check the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texts for readability levels and vocabulary. "Be certain that copied authentic materials are legible! Credit your sources.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6- Exploit </a:t>
            </a:r>
            <a:r>
              <a:rPr lang="en-US" b="1" dirty="0">
                <a:solidFill>
                  <a:prstClr val="black"/>
                </a:solidFill>
              </a:rPr>
              <a:t>the entire text. Vary whole-text questions with those that focus on specific sections. Questions should cover all sections of a text.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7- Include </a:t>
            </a:r>
            <a:r>
              <a:rPr lang="en-US" b="1" dirty="0">
                <a:solidFill>
                  <a:prstClr val="black"/>
                </a:solidFill>
              </a:rPr>
              <a:t>grammar and vocabulary in context. Emphasize the importance of structure and vocabulary to reading comprehension by including these contributing skills in your assessment</a:t>
            </a:r>
            <a:r>
              <a:rPr lang="en-US" b="1" dirty="0" smtClean="0">
                <a:solidFill>
                  <a:prstClr val="black"/>
                </a:solidFill>
              </a:rPr>
              <a:t>.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8-</a:t>
            </a:r>
            <a:r>
              <a:rPr lang="en-US" b="1" dirty="0">
                <a:solidFill>
                  <a:prstClr val="black"/>
                </a:solidFill>
              </a:rPr>
              <a:t> There is a place for separate assessment of grammar and vocabulary. Sometimes you will want to focus </a:t>
            </a:r>
            <a:r>
              <a:rPr lang="en-US" b="1" dirty="0" smtClean="0">
                <a:solidFill>
                  <a:prstClr val="black"/>
                </a:solidFill>
              </a:rPr>
              <a:t>classroom   assessment </a:t>
            </a:r>
            <a:r>
              <a:rPr lang="en-US" b="1" dirty="0">
                <a:solidFill>
                  <a:prstClr val="black"/>
                </a:solidFill>
              </a:rPr>
              <a:t>on recently covered grammar points or </a:t>
            </a:r>
            <a:r>
              <a:rPr lang="en-US" b="1" dirty="0" smtClean="0">
                <a:solidFill>
                  <a:prstClr val="black"/>
                </a:solidFill>
              </a:rPr>
              <a:t>vocabulary.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9- </a:t>
            </a:r>
            <a:r>
              <a:rPr lang="en-US" b="1" dirty="0">
                <a:solidFill>
                  <a:prstClr val="black"/>
                </a:solidFill>
              </a:rPr>
              <a:t>Assess inferencing and critical thinking. It is easy to </a:t>
            </a:r>
            <a:r>
              <a:rPr lang="en-US" b="1" dirty="0" smtClean="0">
                <a:solidFill>
                  <a:prstClr val="black"/>
                </a:solidFill>
              </a:rPr>
              <a:t>ask  questions </a:t>
            </a:r>
            <a:r>
              <a:rPr lang="en-US" b="1" dirty="0">
                <a:solidFill>
                  <a:prstClr val="black"/>
                </a:solidFill>
              </a:rPr>
              <a:t>about specific, stated details, but much more challenging to create items that require students to think beyond the printed text. Include questions that </a:t>
            </a:r>
            <a:r>
              <a:rPr lang="en-US" b="1" dirty="0" smtClean="0">
                <a:solidFill>
                  <a:prstClr val="black"/>
                </a:solidFill>
              </a:rPr>
              <a:t>require  students to </a:t>
            </a:r>
            <a:r>
              <a:rPr lang="en-US" b="1" dirty="0">
                <a:solidFill>
                  <a:prstClr val="black"/>
                </a:solidFill>
              </a:rPr>
              <a:t>think beyond what they see in print.</a:t>
            </a: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64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692696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solidFill>
                  <a:prstClr val="black"/>
                </a:solidFill>
              </a:rPr>
              <a:t>10-Consider timing to assess skimming and scanning.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Since these reading </a:t>
            </a:r>
            <a:r>
              <a:rPr lang="en-US" b="1" dirty="0">
                <a:solidFill>
                  <a:prstClr val="black"/>
                </a:solidFill>
              </a:rPr>
              <a:t>strategies need to be performed quickly, </a:t>
            </a:r>
            <a:r>
              <a:rPr lang="en-US" b="1" dirty="0" smtClean="0">
                <a:solidFill>
                  <a:prstClr val="black"/>
                </a:solidFill>
              </a:rPr>
              <a:t>think 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about </a:t>
            </a:r>
            <a:r>
              <a:rPr lang="en-US" b="1" dirty="0">
                <a:solidFill>
                  <a:prstClr val="black"/>
                </a:solidFill>
              </a:rPr>
              <a:t>their placement in your assessment, if you cannot time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separate </a:t>
            </a:r>
            <a:r>
              <a:rPr lang="en-US" b="1" dirty="0">
                <a:solidFill>
                  <a:prstClr val="black"/>
                </a:solidFill>
              </a:rPr>
              <a:t>sections, place scanning tasks at the </a:t>
            </a:r>
            <a:r>
              <a:rPr lang="en-US" b="1" dirty="0" smtClean="0">
                <a:solidFill>
                  <a:prstClr val="black"/>
                </a:solidFill>
              </a:rPr>
              <a:t>end. For </a:t>
            </a:r>
            <a:r>
              <a:rPr lang="en-US" b="1" dirty="0">
                <a:solidFill>
                  <a:prstClr val="black"/>
                </a:solidFill>
              </a:rPr>
              <a:t>classroom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assessment</a:t>
            </a:r>
            <a:r>
              <a:rPr lang="en-US" b="1" dirty="0">
                <a:solidFill>
                  <a:prstClr val="black"/>
                </a:solidFill>
              </a:rPr>
              <a:t>, we normally focus on important skills that can be divided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into </a:t>
            </a:r>
            <a:r>
              <a:rPr lang="en-US" b="1" dirty="0">
                <a:solidFill>
                  <a:prstClr val="black"/>
                </a:solidFill>
              </a:rPr>
              <a:t>major </a:t>
            </a:r>
            <a:r>
              <a:rPr lang="en-US" b="1" dirty="0" smtClean="0">
                <a:solidFill>
                  <a:prstClr val="black"/>
                </a:solidFill>
              </a:rPr>
              <a:t>and </a:t>
            </a:r>
            <a:r>
              <a:rPr lang="en-US" b="1" dirty="0">
                <a:solidFill>
                  <a:prstClr val="black"/>
                </a:solidFill>
              </a:rPr>
              <a:t>minor </a:t>
            </a:r>
            <a:r>
              <a:rPr lang="en-US" b="1" dirty="0" smtClean="0">
                <a:solidFill>
                  <a:prstClr val="black"/>
                </a:solidFill>
              </a:rPr>
              <a:t>reading </a:t>
            </a:r>
            <a:r>
              <a:rPr lang="en-US" b="1" dirty="0">
                <a:solidFill>
                  <a:prstClr val="black"/>
                </a:solidFill>
              </a:rPr>
              <a:t>skills.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These </a:t>
            </a:r>
            <a:r>
              <a:rPr lang="en-US" b="1" dirty="0">
                <a:solidFill>
                  <a:prstClr val="black"/>
                </a:solidFill>
              </a:rPr>
              <a:t>categories are based on whether the skills pertain to large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segments </a:t>
            </a:r>
            <a:r>
              <a:rPr lang="en-US" b="1" dirty="0">
                <a:solidFill>
                  <a:prstClr val="black"/>
                </a:solidFill>
              </a:rPr>
              <a:t>of the text or focus on local structural or lexical points</a:t>
            </a: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213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عرض على الشاشة (3:4)‏</PresentationFormat>
  <Paragraphs>65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4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مشربية</vt:lpstr>
      <vt:lpstr>1_مشربية</vt:lpstr>
      <vt:lpstr>2_مشربية</vt:lpstr>
      <vt:lpstr>3_مشربية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اhp</dc:creator>
  <cp:lastModifiedBy>DR.Ahmed Saker 2o1O</cp:lastModifiedBy>
  <cp:revision>1</cp:revision>
  <dcterms:created xsi:type="dcterms:W3CDTF">2019-04-06T17:30:24Z</dcterms:created>
  <dcterms:modified xsi:type="dcterms:W3CDTF">2019-04-06T17:34:23Z</dcterms:modified>
</cp:coreProperties>
</file>